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4" r:id="rId2"/>
    <p:sldId id="375" r:id="rId3"/>
    <p:sldId id="346" r:id="rId4"/>
    <p:sldId id="341" r:id="rId5"/>
    <p:sldId id="342" r:id="rId6"/>
    <p:sldId id="367" r:id="rId7"/>
    <p:sldId id="348" r:id="rId8"/>
    <p:sldId id="350" r:id="rId9"/>
    <p:sldId id="368" r:id="rId10"/>
    <p:sldId id="369" r:id="rId11"/>
    <p:sldId id="344" r:id="rId12"/>
    <p:sldId id="338" r:id="rId13"/>
    <p:sldId id="321" r:id="rId14"/>
    <p:sldId id="356" r:id="rId15"/>
    <p:sldId id="361" r:id="rId16"/>
    <p:sldId id="339" r:id="rId17"/>
    <p:sldId id="373" r:id="rId18"/>
    <p:sldId id="374" r:id="rId19"/>
    <p:sldId id="376" r:id="rId20"/>
    <p:sldId id="306" r:id="rId21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 varScale="1">
        <p:scale>
          <a:sx n="98" d="100"/>
          <a:sy n="98" d="100"/>
        </p:scale>
        <p:origin x="898" y="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KGs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Correlate, curate, co-develop across multiple KGs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Cross-lingual, cross-modal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KG validation and refinement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ScaleY="157027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548699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46429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Map individual KGs</a:t>
          </a:r>
        </a:p>
      </dsp:txBody>
      <dsp:txXfrm>
        <a:off x="464297" y="1151829"/>
        <a:ext cx="1466352" cy="706668"/>
      </dsp:txXfrm>
    </dsp:sp>
    <dsp:sp modelId="{3C15246D-11E7-44E1-B3A1-CC8672450E58}">
      <dsp:nvSpPr>
        <dsp:cNvPr id="0" name=""/>
        <dsp:cNvSpPr/>
      </dsp:nvSpPr>
      <dsp:spPr>
        <a:xfrm>
          <a:off x="1817133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1091973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1091973" y="3022305"/>
        <a:ext cx="1268463" cy="611605"/>
      </dsp:txXfrm>
    </dsp:sp>
    <dsp:sp modelId="{4B713123-CC90-4516-806C-C1B421B429A1}">
      <dsp:nvSpPr>
        <dsp:cNvPr id="0" name=""/>
        <dsp:cNvSpPr/>
      </dsp:nvSpPr>
      <dsp:spPr>
        <a:xfrm rot="17700000">
          <a:off x="1886107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518261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406551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Correlate, curate, co-develop across multiple KGs</a:t>
          </a:r>
        </a:p>
      </dsp:txBody>
      <dsp:txXfrm>
        <a:off x="2406551" y="1151829"/>
        <a:ext cx="1466352" cy="706668"/>
      </dsp:txXfrm>
    </dsp:sp>
    <dsp:sp modelId="{5F9DA657-C59E-4447-8765-9CEEC94D5E5E}">
      <dsp:nvSpPr>
        <dsp:cNvPr id="0" name=""/>
        <dsp:cNvSpPr/>
      </dsp:nvSpPr>
      <dsp:spPr>
        <a:xfrm>
          <a:off x="3786694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3061534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3061534" y="3022305"/>
        <a:ext cx="1268463" cy="611605"/>
      </dsp:txXfrm>
    </dsp:sp>
    <dsp:sp modelId="{7BE0E555-71D0-492E-AE44-1C1D5B12FB5A}">
      <dsp:nvSpPr>
        <dsp:cNvPr id="0" name=""/>
        <dsp:cNvSpPr/>
      </dsp:nvSpPr>
      <dsp:spPr>
        <a:xfrm rot="17700000">
          <a:off x="3855668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487823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34881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Cross-lingual, cross-modal</a:t>
          </a:r>
        </a:p>
      </dsp:txBody>
      <dsp:txXfrm>
        <a:off x="4348817" y="1151829"/>
        <a:ext cx="1466352" cy="706668"/>
      </dsp:txXfrm>
    </dsp:sp>
    <dsp:sp modelId="{44E9BBCF-8803-4FB4-9FE5-D28839104B6D}">
      <dsp:nvSpPr>
        <dsp:cNvPr id="0" name=""/>
        <dsp:cNvSpPr/>
      </dsp:nvSpPr>
      <dsp:spPr>
        <a:xfrm>
          <a:off x="5756256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031096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5031096" y="3022305"/>
        <a:ext cx="1268463" cy="611605"/>
      </dsp:txXfrm>
    </dsp:sp>
    <dsp:sp modelId="{34C715F8-7FC3-43B4-9CE6-589234C13453}">
      <dsp:nvSpPr>
        <dsp:cNvPr id="0" name=""/>
        <dsp:cNvSpPr/>
      </dsp:nvSpPr>
      <dsp:spPr>
        <a:xfrm rot="17700000">
          <a:off x="5825230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457384" y="1886459"/>
          <a:ext cx="1179582" cy="1179582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275708" y="1047624"/>
          <a:ext cx="1490904" cy="695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KG validation and refinement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275708" y="1047624"/>
        <a:ext cx="1490904" cy="69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07/10/2018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07/10/2018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size of the digital universe will turn 35 </a:t>
            </a:r>
            <a:r>
              <a:rPr lang="en-US" sz="1400" dirty="0" err="1"/>
              <a:t>Zetabytes</a:t>
            </a:r>
            <a:r>
              <a:rPr lang="en-US" sz="1400" dirty="0"/>
              <a:t> by 2020</a:t>
            </a:r>
          </a:p>
          <a:p>
            <a:pPr marL="72000"/>
            <a:r>
              <a:rPr lang="en-US" sz="1200" dirty="0"/>
              <a:t>90% unstructured data</a:t>
            </a:r>
          </a:p>
          <a:p>
            <a:pPr marL="72000"/>
            <a:r>
              <a:rPr lang="en-US" sz="1200" dirty="0"/>
              <a:t>70% user-generated</a:t>
            </a:r>
          </a:p>
          <a:p>
            <a:pPr marL="72000"/>
            <a:r>
              <a:rPr lang="en-US" sz="1200" dirty="0"/>
              <a:t>75% data derivation </a:t>
            </a:r>
          </a:p>
          <a:p>
            <a:pPr marL="72000"/>
            <a:r>
              <a:rPr lang="en-US" sz="1200" dirty="0"/>
              <a:t>1.5% only high-value data</a:t>
            </a:r>
            <a:endParaRPr lang="en-US" sz="1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6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28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illustrate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gap </a:t>
            </a:r>
            <a:r>
              <a:rPr lang="es-ES" dirty="0" err="1"/>
              <a:t>with</a:t>
            </a:r>
            <a:r>
              <a:rPr lang="es-ES" dirty="0"/>
              <a:t> a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financial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2008 crisis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2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://www.semantic-web-journal.net/content/vecsigrafo-corpus-based-word-concept-embeddings-bridging-statisticsymbolic-representatio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2018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90264" y="3003798"/>
            <a:ext cx="9324528" cy="1368152"/>
          </a:xfrm>
        </p:spPr>
        <p:txBody>
          <a:bodyPr>
            <a:normAutofit/>
          </a:bodyPr>
          <a:lstStyle/>
          <a:p>
            <a:r>
              <a:rPr lang="en-US" sz="3000" dirty="0"/>
              <a:t>Hybrid Techniques for Knowledge-based NLP (</a:t>
            </a:r>
            <a:r>
              <a:rPr lang="en-US" sz="3000" dirty="0" err="1"/>
              <a:t>HybridNLP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1800" dirty="0"/>
              <a:t>knowledge graphs meet machine learning and all their friends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-10743" y="4299942"/>
            <a:ext cx="9120088" cy="648072"/>
          </a:xfrm>
        </p:spPr>
        <p:txBody>
          <a:bodyPr/>
          <a:lstStyle/>
          <a:p>
            <a:r>
              <a:rPr lang="it-IT" sz="1800" dirty="0"/>
              <a:t>José Manuel Gómez Pérez &amp; Ronald Denaux</a:t>
            </a:r>
          </a:p>
          <a:p>
            <a:r>
              <a:rPr lang="it-IT" sz="1800" dirty="0"/>
              <a:t>ISWC 2018 – Monterey, Oct. 8</a:t>
            </a:r>
            <a:r>
              <a:rPr lang="it-IT" sz="1800" baseline="30000" dirty="0"/>
              <a:t>th</a:t>
            </a:r>
            <a:r>
              <a:rPr lang="it-IT" sz="1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9" y="699542"/>
            <a:ext cx="4808915" cy="1738569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2571750"/>
            <a:ext cx="4644008" cy="2376264"/>
          </a:xfrm>
        </p:spPr>
        <p:txBody>
          <a:bodyPr/>
          <a:lstStyle/>
          <a:p>
            <a:r>
              <a:rPr lang="en-US" sz="1800" b="1" dirty="0"/>
              <a:t>Detailed, expressive models </a:t>
            </a:r>
            <a:r>
              <a:rPr lang="en-US" sz="1800" dirty="0"/>
              <a:t>based on human rich understanding of the domain </a:t>
            </a:r>
          </a:p>
          <a:p>
            <a:r>
              <a:rPr lang="en-US" sz="1800" b="1" dirty="0"/>
              <a:t>Tools can enable user-entered knowledge </a:t>
            </a:r>
            <a:r>
              <a:rPr lang="en-US" sz="1800" dirty="0"/>
              <a:t>and optimize cost</a:t>
            </a:r>
          </a:p>
          <a:p>
            <a:r>
              <a:rPr lang="en-US" sz="1800" dirty="0"/>
              <a:t>Underlying formalisms support </a:t>
            </a:r>
            <a:r>
              <a:rPr lang="en-US" sz="1800" b="1" dirty="0"/>
              <a:t>logical explanations</a:t>
            </a:r>
          </a:p>
          <a:p>
            <a:r>
              <a:rPr lang="en-US" sz="18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2571750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a </a:t>
            </a:r>
            <a:r>
              <a:rPr lang="en-US" sz="1800" b="1" dirty="0"/>
              <a:t>considerable amount of well trained, centralized labor </a:t>
            </a:r>
            <a:r>
              <a:rPr lang="en-US" sz="1800" dirty="0"/>
              <a:t>to manually encode knowledge</a:t>
            </a:r>
          </a:p>
          <a:p>
            <a:r>
              <a:rPr lang="en-US" sz="1800" dirty="0"/>
              <a:t>Lacks </a:t>
            </a:r>
            <a:r>
              <a:rPr lang="en-US" sz="1800" b="1" dirty="0"/>
              <a:t>scalability </a:t>
            </a:r>
            <a:r>
              <a:rPr lang="en-US" sz="1800" dirty="0"/>
              <a:t>with large corpora and still </a:t>
            </a:r>
            <a:r>
              <a:rPr lang="en-US" sz="1800" b="1" dirty="0"/>
              <a:t>costly due to humans in the loop</a:t>
            </a:r>
          </a:p>
          <a:p>
            <a:r>
              <a:rPr lang="en-US" sz="1800" b="1" dirty="0"/>
              <a:t>Possibly brittle</a:t>
            </a:r>
            <a:r>
              <a:rPr lang="en-US" sz="1800" dirty="0"/>
              <a:t>, hard to generalize</a:t>
            </a:r>
          </a:p>
          <a:p>
            <a:r>
              <a:rPr lang="en-US" sz="1800" dirty="0"/>
              <a:t>Prone to </a:t>
            </a:r>
            <a:r>
              <a:rPr lang="en-US" sz="1800" b="1" dirty="0"/>
              <a:t>human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19869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966808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10742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77595"/>
            <a:ext cx="9120088" cy="565963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NLP</a:t>
            </a:r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embedded in corpora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Brittleness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Deep, but possibly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37233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through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corpora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360" y="546748"/>
            <a:ext cx="1332302" cy="646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890A5-5F70-4055-9C7E-9F52C4ABD1B1}"/>
              </a:ext>
            </a:extLst>
          </p:cNvPr>
          <p:cNvSpPr/>
          <p:nvPr/>
        </p:nvSpPr>
        <p:spPr>
          <a:xfrm>
            <a:off x="595559" y="4814121"/>
            <a:ext cx="794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</a:t>
            </a:r>
            <a:r>
              <a:rPr lang="en-US" sz="800" dirty="0">
                <a:solidFill>
                  <a:srgbClr val="2E414F"/>
                </a:solidFill>
                <a:latin typeface="-apple-system"/>
                <a:hlinkClick r:id="rId14"/>
              </a:rPr>
              <a:t>http://www.semantic-web-journal.net/content/vecsigrafo-corpus-based-word-concept-embeddings-bridging-statisticsymbolic-representational</a:t>
            </a:r>
            <a:r>
              <a:rPr lang="en-US" sz="800" dirty="0">
                <a:solidFill>
                  <a:srgbClr val="2E414F"/>
                </a:solidFill>
                <a:latin typeface="-apple-system"/>
              </a:rPr>
              <a:t>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311527"/>
            <a:ext cx="9120088" cy="635657"/>
          </a:xfrm>
        </p:spPr>
        <p:txBody>
          <a:bodyPr/>
          <a:lstStyle/>
          <a:p>
            <a:r>
              <a:rPr lang="en-US" dirty="0"/>
              <a:t>Building blocks: COGITO ©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956831" y="75655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Natural language text is read and analyzed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6831" y="2949078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...and then translated into a conceptual 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831" y="346398"/>
            <a:ext cx="4079665" cy="2239955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Natural language text is read and analyzed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56831" y="3219822"/>
            <a:ext cx="4079665" cy="183644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And then translated into a cognitive or conceptual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970" y="45056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splitting / parsing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6970" y="97615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Morphological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56970" y="150174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/ logical / grammatical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6970" y="202733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Semantics analysis / disambiguation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9" y="3284741"/>
            <a:ext cx="2673080" cy="177152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193684" y="432633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5193684" y="958387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7" name="Oval 116"/>
          <p:cNvSpPr/>
          <p:nvPr/>
        </p:nvSpPr>
        <p:spPr>
          <a:xfrm>
            <a:off x="5193684" y="1484142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8" name="Oval 117"/>
          <p:cNvSpPr/>
          <p:nvPr/>
        </p:nvSpPr>
        <p:spPr>
          <a:xfrm>
            <a:off x="5193684" y="2009896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498482" y="701131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Divide text into words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498482" y="121368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Understand word forms (e.g. Verb conjugations)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98482" y="1737003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 how words relate to other words, and what their function is in the sentence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98482" y="226045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Understanding sentences and texts as a whole, taking into account words synonyms, context, plausibility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Arrow: Chevron 14"/>
          <p:cNvSpPr/>
          <p:nvPr/>
        </p:nvSpPr>
        <p:spPr>
          <a:xfrm rot="5400000">
            <a:off x="6794454" y="2266420"/>
            <a:ext cx="276939" cy="957503"/>
          </a:xfrm>
          <a:prstGeom prst="chevron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 dirty="0" err="1">
              <a:solidFill>
                <a:schemeClr val="tx1"/>
              </a:solidFill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9" y="1484142"/>
            <a:ext cx="4326515" cy="3463872"/>
          </a:xfrm>
        </p:spPr>
        <p:txBody>
          <a:bodyPr/>
          <a:lstStyle/>
          <a:p>
            <a:r>
              <a:rPr lang="en-US" sz="1600" b="1" dirty="0"/>
              <a:t>COGITO is a knowledge-based NLP system built</a:t>
            </a:r>
            <a:r>
              <a:rPr lang="en-US" sz="1600" dirty="0"/>
              <a:t> </a:t>
            </a:r>
            <a:r>
              <a:rPr lang="en-US" sz="1600" b="1" dirty="0"/>
              <a:t>on </a:t>
            </a:r>
            <a:r>
              <a:rPr lang="en-US" sz="1600" dirty="0"/>
              <a:t>a KG called Sensigrafo, with word definitions, related concepts and linguistic information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word context over Sensigrafo</a:t>
            </a:r>
          </a:p>
          <a:p>
            <a:r>
              <a:rPr lang="en-US" sz="1600" b="1" dirty="0"/>
              <a:t>Main entities include </a:t>
            </a:r>
            <a:r>
              <a:rPr lang="en-US" sz="1600" b="1" dirty="0" err="1"/>
              <a:t>syncons</a:t>
            </a:r>
            <a:r>
              <a:rPr lang="en-US" sz="1600" dirty="0"/>
              <a:t>, (concepts), </a:t>
            </a:r>
            <a:r>
              <a:rPr lang="en-US" sz="1600" b="1" dirty="0"/>
              <a:t>lemmas </a:t>
            </a:r>
            <a:r>
              <a:rPr lang="en-US" sz="1600" dirty="0"/>
              <a:t>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hypernymy, polysemy, synonymy…)</a:t>
            </a:r>
          </a:p>
          <a:p>
            <a:r>
              <a:rPr lang="en-US" sz="1600" b="1" dirty="0"/>
              <a:t>~300K </a:t>
            </a:r>
            <a:r>
              <a:rPr lang="en-US" sz="1600" b="1" dirty="0" err="1"/>
              <a:t>syncons</a:t>
            </a:r>
            <a:r>
              <a:rPr lang="en-US" sz="1600" b="1" dirty="0"/>
              <a:t>, ~400K lemmas and 80+ relation types (~2.8 million links)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007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23700" y="217738"/>
            <a:ext cx="9120088" cy="635657"/>
          </a:xfrm>
        </p:spPr>
        <p:txBody>
          <a:bodyPr/>
          <a:lstStyle/>
          <a:p>
            <a:r>
              <a:rPr lang="en-US" dirty="0"/>
              <a:t>Building blocks: (not only) word embeddings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dirty="0"/>
              <a:t>Provide a </a:t>
            </a:r>
            <a:r>
              <a:rPr lang="en-US" sz="1600" b="1" dirty="0"/>
              <a:t>compact representation </a:t>
            </a:r>
            <a:r>
              <a:rPr lang="en-US" sz="1600" dirty="0"/>
              <a:t>of words in a vector space, capturing their </a:t>
            </a:r>
            <a:r>
              <a:rPr lang="en-US" sz="1600" b="1" dirty="0"/>
              <a:t>meaning</a:t>
            </a:r>
            <a:r>
              <a:rPr lang="en-US" sz="1600" dirty="0"/>
              <a:t> as per document corpora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</a:t>
            </a:r>
          </a:p>
          <a:p>
            <a:r>
              <a:rPr lang="en-US" sz="1600" b="1" dirty="0"/>
              <a:t>Semantic portability </a:t>
            </a:r>
            <a:r>
              <a:rPr lang="en-US" sz="1600" dirty="0"/>
              <a:t>over languages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/>
          </p:nvPr>
        </p:nvGraphicFramePr>
        <p:xfrm>
          <a:off x="467544" y="181283"/>
          <a:ext cx="8784976" cy="40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9552" y="168040"/>
            <a:ext cx="9120088" cy="635657"/>
          </a:xfrm>
        </p:spPr>
        <p:txBody>
          <a:bodyPr/>
          <a:lstStyle/>
          <a:p>
            <a:r>
              <a:rPr lang="en-US" dirty="0"/>
              <a:t>Made in the Lab, born from business needs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625" y="3563935"/>
            <a:ext cx="2413637" cy="14560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251520" y="3466813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Fast internationalization at Expert System (EU, US, LATAM) and growing customer needs in 14 languages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quickly reuse and leverage semantic resources from strongly represented languages into less represented languages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9" y="2427734"/>
            <a:ext cx="7924942" cy="147335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139952" y="1131590"/>
            <a:ext cx="3888432" cy="1008112"/>
          </a:xfrm>
          <a:prstGeom prst="borderCallout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What a vecsigrafo is (and what it is not) and how to build one using Sensigrafo or other KGs</a:t>
            </a:r>
          </a:p>
        </p:txBody>
      </p: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455932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435678" y="844221"/>
            <a:ext cx="4536504" cy="1440160"/>
          </a:xfrm>
          <a:prstGeom prst="borderCallout1">
            <a:avLst>
              <a:gd name="adj1" fmla="val 18750"/>
              <a:gd name="adj2" fmla="val -8333"/>
              <a:gd name="adj3" fmla="val 54577"/>
              <a:gd name="adj4" fmla="val -20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evaluate the quality of a vecsigrafo (and in general word and concept embeddings) beyond the usual word similarity benchmarks</a:t>
            </a:r>
          </a:p>
        </p:txBody>
      </p:sp>
      <p:grpSp>
        <p:nvGrpSpPr>
          <p:cNvPr id="8" name="Grupo 16">
            <a:extLst>
              <a:ext uri="{FF2B5EF4-FFF2-40B4-BE49-F238E27FC236}">
                <a16:creationId xmlns:a16="http://schemas.microsoft.com/office/drawing/2014/main" id="{0E3CE452-99B1-43B6-B1BC-981FE5B0B496}"/>
              </a:ext>
            </a:extLst>
          </p:cNvPr>
          <p:cNvGrpSpPr/>
          <p:nvPr/>
        </p:nvGrpSpPr>
        <p:grpSpPr>
          <a:xfrm>
            <a:off x="288529" y="2431259"/>
            <a:ext cx="4067944" cy="1174956"/>
            <a:chOff x="467544" y="2499742"/>
            <a:chExt cx="4067944" cy="1174956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73E929D0-D653-480B-BF57-0039A85C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E77E0900-2179-481A-98C6-1B1FEBB71A19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F666A47F-7D39-429C-8335-27C5D0FB74F6}"/>
              </a:ext>
            </a:extLst>
          </p:cNvPr>
          <p:cNvGrpSpPr/>
          <p:nvPr/>
        </p:nvGrpSpPr>
        <p:grpSpPr>
          <a:xfrm>
            <a:off x="4729081" y="2452085"/>
            <a:ext cx="4032448" cy="1176486"/>
            <a:chOff x="4572000" y="2499742"/>
            <a:chExt cx="4032448" cy="1176486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71890BA7-5003-4DD8-8103-C865A8C1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5" name="Rectángulo 13">
              <a:extLst>
                <a:ext uri="{FF2B5EF4-FFF2-40B4-BE49-F238E27FC236}">
                  <a16:creationId xmlns:a16="http://schemas.microsoft.com/office/drawing/2014/main" id="{7BE6B57C-28C8-43E3-A781-08BCA6FB9220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6" name="Grupo 18">
            <a:extLst>
              <a:ext uri="{FF2B5EF4-FFF2-40B4-BE49-F238E27FC236}">
                <a16:creationId xmlns:a16="http://schemas.microsoft.com/office/drawing/2014/main" id="{6F036DCA-B121-421B-A7AD-0A60B28B86D5}"/>
              </a:ext>
            </a:extLst>
          </p:cNvPr>
          <p:cNvGrpSpPr/>
          <p:nvPr/>
        </p:nvGrpSpPr>
        <p:grpSpPr>
          <a:xfrm>
            <a:off x="288529" y="3612605"/>
            <a:ext cx="4104456" cy="1192452"/>
            <a:chOff x="467544" y="3752780"/>
            <a:chExt cx="4104456" cy="1192452"/>
          </a:xfrm>
        </p:grpSpPr>
        <p:pic>
          <p:nvPicPr>
            <p:cNvPr id="17" name="Imagen 9">
              <a:extLst>
                <a:ext uri="{FF2B5EF4-FFF2-40B4-BE49-F238E27FC236}">
                  <a16:creationId xmlns:a16="http://schemas.microsoft.com/office/drawing/2014/main" id="{F8018769-E3FA-4EE4-B1C2-22A3B75D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8" name="Rectángulo 14">
              <a:extLst>
                <a:ext uri="{FF2B5EF4-FFF2-40B4-BE49-F238E27FC236}">
                  <a16:creationId xmlns:a16="http://schemas.microsoft.com/office/drawing/2014/main" id="{CCC92E84-0E4A-498E-844E-DD2C169D7F99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19" name="Grupo 19">
            <a:extLst>
              <a:ext uri="{FF2B5EF4-FFF2-40B4-BE49-F238E27FC236}">
                <a16:creationId xmlns:a16="http://schemas.microsoft.com/office/drawing/2014/main" id="{0CBE97EC-13D5-470C-B3B8-0D93EA9F40BC}"/>
              </a:ext>
            </a:extLst>
          </p:cNvPr>
          <p:cNvGrpSpPr/>
          <p:nvPr/>
        </p:nvGrpSpPr>
        <p:grpSpPr>
          <a:xfrm>
            <a:off x="4692569" y="3633431"/>
            <a:ext cx="4068960" cy="1177496"/>
            <a:chOff x="4535488" y="3752780"/>
            <a:chExt cx="4068960" cy="1177496"/>
          </a:xfrm>
        </p:grpSpPr>
        <p:pic>
          <p:nvPicPr>
            <p:cNvPr id="20" name="Imagen 11">
              <a:extLst>
                <a:ext uri="{FF2B5EF4-FFF2-40B4-BE49-F238E27FC236}">
                  <a16:creationId xmlns:a16="http://schemas.microsoft.com/office/drawing/2014/main" id="{367AC243-9B83-4631-9BDB-5820BC1D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21" name="Rectángulo 15">
              <a:extLst>
                <a:ext uri="{FF2B5EF4-FFF2-40B4-BE49-F238E27FC236}">
                  <a16:creationId xmlns:a16="http://schemas.microsoft.com/office/drawing/2014/main" id="{8D435D4A-4890-45CC-8A8C-9CD8405656F5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840649" y="2116403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736722" cy="1272182"/>
          </a:xfrm>
          <a:prstGeom prst="borderCallout1">
            <a:avLst>
              <a:gd name="adj1" fmla="val 33882"/>
              <a:gd name="adj2" fmla="val -4899"/>
              <a:gd name="adj3" fmla="val 60882"/>
              <a:gd name="adj4" fmla="val -1868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use vecsigrafos to curate and interlink KGs, e.g. in cross-lingual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888432" cy="2230934"/>
          </a:xfrm>
          <a:prstGeom prst="borderCallout1">
            <a:avLst>
              <a:gd name="adj1" fmla="val 23109"/>
              <a:gd name="adj2" fmla="val -5033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Example applications in three domains: Classic literature, fake news detection and scientific information management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Different NLP tasks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Cross-linguality/modality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845956" y="3390374"/>
            <a:ext cx="42046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8" y="2997398"/>
            <a:ext cx="3357517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4" y="1359285"/>
            <a:ext cx="2736304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108520" y="1059582"/>
            <a:ext cx="6120680" cy="3173469"/>
          </a:xfrm>
        </p:spPr>
        <p:txBody>
          <a:bodyPr/>
          <a:lstStyle/>
          <a:p>
            <a:r>
              <a:rPr lang="en-US" dirty="0"/>
              <a:t>If you have not done so yet:</a:t>
            </a:r>
          </a:p>
          <a:p>
            <a:pPr lvl="1"/>
            <a:r>
              <a:rPr lang="en-US" dirty="0"/>
              <a:t>Sign in to your Google account and go to “Hello, </a:t>
            </a:r>
            <a:r>
              <a:rPr lang="en-US" dirty="0" err="1"/>
              <a:t>Colaboratory</a:t>
            </a:r>
            <a:r>
              <a:rPr lang="en-US" dirty="0"/>
              <a:t>”: </a:t>
            </a:r>
            <a:r>
              <a:rPr lang="en-US" dirty="0">
                <a:hlinkClick r:id="rId2"/>
              </a:rPr>
              <a:t>https://colab.research.google.com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the GUI to download the tutorial notebooks from the tutorial repo on GitHub: </a:t>
            </a:r>
            <a:r>
              <a:rPr lang="en-US" dirty="0">
                <a:hlinkClick r:id="rId3"/>
              </a:rPr>
              <a:t>https://github.com/HybridNLP2018/tutorial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Open the notebooks</a:t>
            </a:r>
          </a:p>
          <a:p>
            <a:pPr lvl="1"/>
            <a:r>
              <a:rPr lang="en-US" dirty="0"/>
              <a:t>Warning: Some of the notebooks (e.g. notebook 08) may take a while to load data and/or model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F7E0-E25F-4E65-9C57-BF1A149A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6" t="18054" r="24340" b="18054"/>
          <a:stretch/>
        </p:blipFill>
        <p:spPr>
          <a:xfrm>
            <a:off x="5666790" y="2571750"/>
            <a:ext cx="3460013" cy="2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108520" y="684303"/>
            <a:ext cx="5904656" cy="129614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(</a:t>
            </a:r>
            <a:r>
              <a:rPr lang="en-US" sz="2400" b="1" dirty="0" err="1">
                <a:solidFill>
                  <a:srgbClr val="1B3F7D"/>
                </a:solidFill>
              </a:rPr>
              <a:t>HybridNLP</a:t>
            </a:r>
            <a:r>
              <a:rPr lang="en-US" sz="2400" b="1" dirty="0">
                <a:solidFill>
                  <a:srgbClr val="1B3F7D"/>
                </a:solidFill>
              </a:rPr>
              <a:t>) - 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292080" cy="752661"/>
          </a:xfrm>
        </p:spPr>
        <p:txBody>
          <a:bodyPr/>
          <a:lstStyle/>
          <a:p>
            <a:r>
              <a:rPr lang="pt-BR" dirty="0"/>
              <a:t>Jose Manuel Gomez-Perez &amp; Ronald Denaux</a:t>
            </a:r>
            <a:br>
              <a:rPr lang="pt-BR" dirty="0"/>
            </a:br>
            <a:r>
              <a:rPr lang="pt-BR" dirty="0"/>
              <a:t>{</a:t>
            </a:r>
            <a:r>
              <a:rPr lang="it-IT" dirty="0"/>
              <a:t>jmgomez,rdenaux}@expertsystem.com 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/>
              <a:t>AI and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Deluge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C0E-71A9-43EE-AE09-8A0B6741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1110604"/>
            <a:ext cx="4788435" cy="3340897"/>
          </a:xfrm>
          <a:prstGeom prst="rect">
            <a:avLst/>
          </a:prstGeom>
        </p:spPr>
      </p:pic>
      <p:pic>
        <p:nvPicPr>
          <p:cNvPr id="13" name="Picture 22" descr="Image result for idc digital universe study">
            <a:extLst>
              <a:ext uri="{FF2B5EF4-FFF2-40B4-BE49-F238E27FC236}">
                <a16:creationId xmlns:a16="http://schemas.microsoft.com/office/drawing/2014/main" id="{BC1B3209-EEF1-4245-AD9B-588CE4BB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0" y="4730832"/>
            <a:ext cx="1152193" cy="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6D18C3-98EB-42BB-8570-87ACF285183E}"/>
              </a:ext>
            </a:extLst>
          </p:cNvPr>
          <p:cNvSpPr/>
          <p:nvPr/>
        </p:nvSpPr>
        <p:spPr>
          <a:xfrm>
            <a:off x="1403648" y="459383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“By 2020 the digital universe will turn 35 </a:t>
            </a:r>
            <a:r>
              <a:rPr lang="en-US" sz="1400" i="1" dirty="0" err="1"/>
              <a:t>Zb</a:t>
            </a:r>
            <a:r>
              <a:rPr lang="en-US" sz="1400" i="1" dirty="0"/>
              <a:t> (90% unstructured data, 70% user-generated)”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2615E34-35BD-43F3-A5E6-4966EA8AD39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580112" y="1281470"/>
            <a:ext cx="3312368" cy="33123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Urgent need of extending human decision-making </a:t>
            </a:r>
            <a:r>
              <a:rPr lang="en-US" dirty="0"/>
              <a:t>capabilities to cope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becoming an integral part of our day-to-day lives, </a:t>
            </a:r>
            <a:r>
              <a:rPr lang="en-US" dirty="0"/>
              <a:t>helping doctors, teachers and financial advisors, and sometimes replacing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626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CB1DD-4AF7-4550-8CC1-2F69E768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3B927-3412-46D5-A50E-EC312A603A6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3"/>
            <a:ext cx="9120088" cy="57606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2008 </a:t>
            </a:r>
            <a:r>
              <a:rPr lang="es-ES" dirty="0" err="1"/>
              <a:t>Financial</a:t>
            </a:r>
            <a:r>
              <a:rPr lang="es-ES" dirty="0"/>
              <a:t> Crisis</a:t>
            </a:r>
          </a:p>
        </p:txBody>
      </p:sp>
      <p:pic>
        <p:nvPicPr>
          <p:cNvPr id="1026" name="Picture 2" descr="https://images-na.ssl-images-amazon.com/images/M/MV5BNDc4MThhN2EtZjMzNC00ZDJmLThiZTgtNThlY2UxZWMzNjdkXkEyXkFqcGdeQXVyNDk3NzU2MTQ@._V1_SX640_CR0,0,640,999_AL_.jpg">
            <a:extLst>
              <a:ext uri="{FF2B5EF4-FFF2-40B4-BE49-F238E27FC236}">
                <a16:creationId xmlns:a16="http://schemas.microsoft.com/office/drawing/2014/main" id="{011C51C3-F3ED-4C0F-A34A-609162B1E7FC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2736304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C5C24432-6304-4611-A949-2A27BACC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71550"/>
            <a:ext cx="2847466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>
            <a:extLst>
              <a:ext uri="{FF2B5EF4-FFF2-40B4-BE49-F238E27FC236}">
                <a16:creationId xmlns:a16="http://schemas.microsoft.com/office/drawing/2014/main" id="{02FEA461-AE41-4A5C-BE05-BC6FA3A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" y="771550"/>
            <a:ext cx="28323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110533"/>
            <a:ext cx="4139952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Is Another Recession Coming?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66783"/>
            <a:ext cx="2952328" cy="26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32789" y="3739204"/>
            <a:ext cx="5159291" cy="12661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meaningful data abounds </a:t>
            </a:r>
            <a:r>
              <a:rPr lang="en-US" sz="1600" dirty="0"/>
              <a:t>(otherwise, curating a corpus is costly)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Brittle and biased depending on the corpus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DDDFE-67D7-4072-954C-02AD7E11E8EB}"/>
              </a:ext>
            </a:extLst>
          </p:cNvPr>
          <p:cNvSpPr/>
          <p:nvPr/>
        </p:nvSpPr>
        <p:spPr>
          <a:xfrm>
            <a:off x="7686368" y="49628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Inspired on </a:t>
            </a:r>
            <a:r>
              <a:rPr lang="en-US" sz="900" dirty="0" err="1">
                <a:solidFill>
                  <a:srgbClr val="000000"/>
                </a:solidFill>
              </a:rPr>
              <a:t>Ferrucci</a:t>
            </a:r>
            <a:r>
              <a:rPr lang="en-US" sz="900" dirty="0">
                <a:solidFill>
                  <a:srgbClr val="000000"/>
                </a:solidFill>
              </a:rPr>
              <a:t>, 2016</a:t>
            </a:r>
            <a:endParaRPr lang="es-E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81" y="522342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>
            <a:extLst>
              <a:ext uri="{FF2B5EF4-FFF2-40B4-BE49-F238E27FC236}">
                <a16:creationId xmlns:a16="http://schemas.microsoft.com/office/drawing/2014/main" id="{3D365950-7E61-4C7E-B0DF-86368E9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2" y="546370"/>
            <a:ext cx="1022152" cy="59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 Box 8">
            <a:extLst>
              <a:ext uri="{FF2B5EF4-FFF2-40B4-BE49-F238E27FC236}">
                <a16:creationId xmlns:a16="http://schemas.microsoft.com/office/drawing/2014/main" id="{F26370D4-8E1B-41A4-B0C5-91DD6CFB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73803"/>
            <a:ext cx="62513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800" dirty="0"/>
              <a:t>“</a:t>
            </a:r>
            <a:r>
              <a:rPr lang="en-GB" altLang="en-US" sz="1800" i="1" dirty="0"/>
              <a:t>Project Halo aims to create an artificial intelligence able to answer novel questions in scientific domains with expertise equivalent to Advanced Placement competence level”</a:t>
            </a:r>
          </a:p>
        </p:txBody>
      </p:sp>
      <p:pic>
        <p:nvPicPr>
          <p:cNvPr id="30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F9EDD8D5-6275-40E0-B982-242BE8DA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2" y="4155926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A0FD72-844D-433D-ACEA-63B988CA6131}"/>
              </a:ext>
            </a:extLst>
          </p:cNvPr>
          <p:cNvSpPr/>
          <p:nvPr/>
        </p:nvSpPr>
        <p:spPr>
          <a:xfrm>
            <a:off x="6552233" y="1355159"/>
            <a:ext cx="24808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The</a:t>
            </a:r>
            <a:r>
              <a:rPr lang="es-ES" sz="1600" dirty="0"/>
              <a:t> Halo </a:t>
            </a:r>
            <a:r>
              <a:rPr lang="es-ES" sz="1600" dirty="0" err="1"/>
              <a:t>approach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b="1" dirty="0" err="1"/>
              <a:t>based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knowledge</a:t>
            </a:r>
            <a:r>
              <a:rPr lang="es-ES" sz="1600" b="1" dirty="0"/>
              <a:t> </a:t>
            </a:r>
            <a:r>
              <a:rPr lang="es-ES" sz="1600" b="1" dirty="0" err="1"/>
              <a:t>representation</a:t>
            </a:r>
            <a:r>
              <a:rPr lang="es-ES" sz="1600" b="1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supports</a:t>
            </a:r>
            <a:r>
              <a:rPr lang="es-ES" sz="1600" dirty="0"/>
              <a:t> </a:t>
            </a:r>
            <a:r>
              <a:rPr lang="es-ES" sz="1600" dirty="0" err="1"/>
              <a:t>reasoning</a:t>
            </a:r>
            <a:r>
              <a:rPr lang="es-ES" sz="1600" dirty="0"/>
              <a:t> and </a:t>
            </a:r>
            <a:r>
              <a:rPr lang="es-ES" sz="1600" dirty="0" err="1"/>
              <a:t>logical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endParaRPr lang="es-E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Evaluated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a MCQ corpus in </a:t>
            </a:r>
            <a:r>
              <a:rPr lang="es-ES" sz="1600" dirty="0" err="1"/>
              <a:t>three</a:t>
            </a:r>
            <a:r>
              <a:rPr lang="es-ES" sz="1600" dirty="0"/>
              <a:t> </a:t>
            </a:r>
            <a:r>
              <a:rPr lang="es-ES" sz="1600" dirty="0" err="1"/>
              <a:t>scientific</a:t>
            </a:r>
            <a:r>
              <a:rPr lang="es-ES" sz="1600" dirty="0"/>
              <a:t> </a:t>
            </a:r>
            <a:r>
              <a:rPr lang="es-ES" sz="1600" dirty="0" err="1"/>
              <a:t>domains</a:t>
            </a:r>
            <a:r>
              <a:rPr lang="es-ES" sz="1600" dirty="0"/>
              <a:t> (</a:t>
            </a:r>
            <a:r>
              <a:rPr lang="es-ES" sz="1600" dirty="0" err="1"/>
              <a:t>Chemistry</a:t>
            </a:r>
            <a:r>
              <a:rPr lang="es-ES" sz="1600" dirty="0"/>
              <a:t>, </a:t>
            </a:r>
            <a:r>
              <a:rPr lang="es-ES" sz="1600" dirty="0" err="1"/>
              <a:t>Biology</a:t>
            </a:r>
            <a:r>
              <a:rPr lang="es-ES" sz="1600" dirty="0"/>
              <a:t>, </a:t>
            </a:r>
            <a:r>
              <a:rPr lang="es-ES" sz="1600" dirty="0" err="1"/>
              <a:t>Physics</a:t>
            </a:r>
            <a:r>
              <a:rPr lang="es-ES" sz="16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75B73-26E2-4A2B-831B-A49741C265F7}"/>
              </a:ext>
            </a:extLst>
          </p:cNvPr>
          <p:cNvGrpSpPr/>
          <p:nvPr/>
        </p:nvGrpSpPr>
        <p:grpSpPr>
          <a:xfrm>
            <a:off x="-324544" y="2241323"/>
            <a:ext cx="6696744" cy="2346651"/>
            <a:chOff x="604991" y="2086564"/>
            <a:chExt cx="7568672" cy="273630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92D4B12-EA5D-4BA8-B875-93CB4055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91" y="2086564"/>
              <a:ext cx="7568672" cy="2736304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A24C228-D068-4ED0-8744-D8E853A38C9F}"/>
                </a:ext>
              </a:extLst>
            </p:cNvPr>
            <p:cNvSpPr/>
            <p:nvPr/>
          </p:nvSpPr>
          <p:spPr>
            <a:xfrm>
              <a:off x="5709734" y="442436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F9B9-DE34-4843-ABBA-1859CCBF5EE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Building A Scientific Digital Aristotle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64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1665A-74A9-45C1-B6AC-2953F9C4BA4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483518"/>
            <a:ext cx="9120088" cy="864095"/>
          </a:xfrm>
        </p:spPr>
        <p:txBody>
          <a:bodyPr/>
          <a:lstStyle/>
          <a:p>
            <a:r>
              <a:rPr lang="en-US" altLang="en-US" dirty="0"/>
              <a:t>No other system EVER before achieved this performance with SME-entered knowledge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05D6-BD53-45EA-9886-4EB52F6F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807689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8E533E8-7902-4332-9B11-83A746FF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23" y="4041931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s-ES" altLang="en-US" sz="1050" b="0">
              <a:latin typeface="+mn-lt"/>
            </a:endParaRPr>
          </a:p>
        </p:txBody>
      </p:sp>
      <p:graphicFrame>
        <p:nvGraphicFramePr>
          <p:cNvPr id="30" name="Group 6">
            <a:extLst>
              <a:ext uri="{FF2B5EF4-FFF2-40B4-BE49-F238E27FC236}">
                <a16:creationId xmlns:a16="http://schemas.microsoft.com/office/drawing/2014/main" id="{406B3F6F-61D1-485F-A13D-F9BC0B57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95328"/>
              </p:ext>
            </p:extLst>
          </p:nvPr>
        </p:nvGraphicFramePr>
        <p:xfrm>
          <a:off x="5147913" y="1730299"/>
          <a:ext cx="3088482" cy="1135859"/>
        </p:xfrm>
        <a:graphic>
          <a:graphicData uri="http://schemas.openxmlformats.org/drawingml/2006/table">
            <a:tbl>
              <a:tblPr/>
              <a:tblGrid>
                <a:gridCol w="55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4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Domain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Number of questions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Percentage correct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1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Avg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KE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Bio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24%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38%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Chem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33%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37%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40%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Phy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131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16%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22%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19%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62">
            <a:extLst>
              <a:ext uri="{FF2B5EF4-FFF2-40B4-BE49-F238E27FC236}">
                <a16:creationId xmlns:a16="http://schemas.microsoft.com/office/drawing/2014/main" id="{5631990E-93C1-4646-9FE1-C7EBDD4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84" y="1964317"/>
            <a:ext cx="2095997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Time for KF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Concept: ~20 mins for all SMEs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Equation: ~70 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 to ~120 sec (Physics)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Table: ~10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Reaction: ~3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Constraint: 14s Bio; 88s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1200150" lvl="4" indent="-1714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sz="450" b="0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SME need for help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68 requests over 480 person hours</a:t>
            </a:r>
          </a:p>
        </p:txBody>
      </p:sp>
      <p:sp>
        <p:nvSpPr>
          <p:cNvPr id="32" name="Rectangle 64">
            <a:extLst>
              <a:ext uri="{FF2B5EF4-FFF2-40B4-BE49-F238E27FC236}">
                <a16:creationId xmlns:a16="http://schemas.microsoft.com/office/drawing/2014/main" id="{64018A4C-4E62-4057-8553-8EAFDB16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65" y="2971207"/>
            <a:ext cx="1090727" cy="11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Science </a:t>
            </a:r>
            <a:r>
              <a:rPr lang="fr-FR" altLang="en-US" sz="1050" b="0" dirty="0" err="1">
                <a:latin typeface="+mn-lt"/>
              </a:rPr>
              <a:t>grad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student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KBs</a:t>
            </a:r>
            <a:endParaRPr lang="fr-FR" altLang="en-US" sz="1050" b="0" dirty="0">
              <a:latin typeface="+mn-lt"/>
            </a:endParaRPr>
          </a:p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~$100 per syllabus page (vs. $1,000)</a:t>
            </a:r>
          </a:p>
        </p:txBody>
      </p:sp>
      <p:sp>
        <p:nvSpPr>
          <p:cNvPr id="33" name="Text Box 65">
            <a:extLst>
              <a:ext uri="{FF2B5EF4-FFF2-40B4-BE49-F238E27FC236}">
                <a16:creationId xmlns:a16="http://schemas.microsoft.com/office/drawing/2014/main" id="{65FC2244-989B-4250-84AD-1D040B35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8" y="1687318"/>
            <a:ext cx="19001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 dirty="0">
                <a:latin typeface="+mn-lt"/>
              </a:rPr>
              <a:t>Knowledge Formulation</a:t>
            </a: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DD93BF21-C2CC-4AA8-8FF7-1F9364E1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603" y="1964317"/>
            <a:ext cx="1974524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Avg. time for SME to formulate a question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2 min (Bio)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4 min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 min (Physics)</a:t>
            </a: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Usability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SMEs requested no significant help 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Pipelined errors dominated failure analysis</a:t>
            </a:r>
          </a:p>
        </p:txBody>
      </p:sp>
      <p:sp>
        <p:nvSpPr>
          <p:cNvPr id="35" name="Text Box 67">
            <a:extLst>
              <a:ext uri="{FF2B5EF4-FFF2-40B4-BE49-F238E27FC236}">
                <a16:creationId xmlns:a16="http://schemas.microsoft.com/office/drawing/2014/main" id="{D4F540F9-9464-4D21-9161-32BC1295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401" y="1687318"/>
            <a:ext cx="1757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Question Formulation</a:t>
            </a:r>
          </a:p>
        </p:txBody>
      </p:sp>
      <p:sp>
        <p:nvSpPr>
          <p:cNvPr id="36" name="Rectangle 68">
            <a:extLst>
              <a:ext uri="{FF2B5EF4-FFF2-40B4-BE49-F238E27FC236}">
                <a16:creationId xmlns:a16="http://schemas.microsoft.com/office/drawing/2014/main" id="{5DCC707A-7013-4A6F-BE80-EF8AF301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02" y="3363531"/>
            <a:ext cx="2046865" cy="59029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Bio: 90%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: 60%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Phys: 45% answer &lt; 10 s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altLang="en-US" sz="1050" b="0" dirty="0">
              <a:latin typeface="+mn-lt"/>
            </a:endParaRPr>
          </a:p>
        </p:txBody>
      </p:sp>
      <p:sp>
        <p:nvSpPr>
          <p:cNvPr id="37" name="Text Box 69">
            <a:extLst>
              <a:ext uri="{FF2B5EF4-FFF2-40B4-BE49-F238E27FC236}">
                <a16:creationId xmlns:a16="http://schemas.microsoft.com/office/drawing/2014/main" id="{E99CE04C-D4E2-4E87-880B-FEDBFF1C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85" y="3086531"/>
            <a:ext cx="1860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System Responsiveness</a:t>
            </a:r>
          </a:p>
        </p:txBody>
      </p:sp>
      <p:sp>
        <p:nvSpPr>
          <p:cNvPr id="39" name="6 Elipse">
            <a:extLst>
              <a:ext uri="{FF2B5EF4-FFF2-40B4-BE49-F238E27FC236}">
                <a16:creationId xmlns:a16="http://schemas.microsoft.com/office/drawing/2014/main" id="{D0FC819F-7FA6-4277-9B05-A3AD4B973EFB}"/>
              </a:ext>
            </a:extLst>
          </p:cNvPr>
          <p:cNvSpPr/>
          <p:nvPr/>
        </p:nvSpPr>
        <p:spPr bwMode="auto">
          <a:xfrm>
            <a:off x="7145667" y="1402426"/>
            <a:ext cx="1344476" cy="267761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FF98B-316C-4051-AB74-00C4ACD95CFD}"/>
              </a:ext>
            </a:extLst>
          </p:cNvPr>
          <p:cNvSpPr/>
          <p:nvPr/>
        </p:nvSpPr>
        <p:spPr>
          <a:xfrm>
            <a:off x="107504" y="4327307"/>
            <a:ext cx="9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Syllabus</a:t>
            </a:r>
            <a:endParaRPr lang="es-ES" dirty="0"/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464B7049-581F-4A41-90E9-314819A55A9C}"/>
              </a:ext>
            </a:extLst>
          </p:cNvPr>
          <p:cNvSpPr/>
          <p:nvPr/>
        </p:nvSpPr>
        <p:spPr>
          <a:xfrm>
            <a:off x="1031652" y="4352623"/>
            <a:ext cx="7056784" cy="715044"/>
          </a:xfrm>
          <a:prstGeom prst="borderCallout1">
            <a:avLst>
              <a:gd name="adj1" fmla="val 74132"/>
              <a:gd name="adj2" fmla="val -99"/>
              <a:gd name="adj3" fmla="val 39389"/>
              <a:gd name="adj4" fmla="val -3127"/>
            </a:avLst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000" lvl="2"/>
            <a:r>
              <a:rPr lang="en-GB" sz="1200" b="1" dirty="0"/>
              <a:t>Chemistry</a:t>
            </a:r>
            <a:r>
              <a:rPr lang="en-GB" sz="1200" dirty="0"/>
              <a:t>: Stoichiometry, solutions and equilibrium (Brown &amp; Lemay, pages 75-83, 113-133, and 613-653)</a:t>
            </a:r>
          </a:p>
          <a:p>
            <a:pPr marL="180000" lvl="2"/>
            <a:r>
              <a:rPr lang="en-GB" sz="1200" b="1" dirty="0"/>
              <a:t>Biology</a:t>
            </a:r>
            <a:r>
              <a:rPr lang="en-GB" sz="1200" dirty="0"/>
              <a:t>: Cell and DNA structure and processes (Campbell and Reece, pages 112-124, 217-223, 239-245, 293-301, 304-311, and 317-319)</a:t>
            </a:r>
          </a:p>
          <a:p>
            <a:pPr marL="180000" lvl="2"/>
            <a:r>
              <a:rPr lang="en-GB" sz="1200" b="1" dirty="0"/>
              <a:t>Physics</a:t>
            </a:r>
            <a:r>
              <a:rPr lang="en-GB" sz="1200" dirty="0"/>
              <a:t>: Kinematics and Dynamics (</a:t>
            </a:r>
            <a:r>
              <a:rPr lang="en-GB" sz="1200" dirty="0" err="1"/>
              <a:t>Serway</a:t>
            </a:r>
            <a:r>
              <a:rPr lang="en-GB" sz="1200" dirty="0"/>
              <a:t> and </a:t>
            </a:r>
            <a:r>
              <a:rPr lang="en-GB" sz="1200" dirty="0" err="1"/>
              <a:t>Faughn</a:t>
            </a:r>
            <a:r>
              <a:rPr lang="en-GB" sz="1200" dirty="0"/>
              <a:t>, chapters 2,3, and 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A83F65-D266-4146-A571-FB3B2421CAF4}"/>
              </a:ext>
            </a:extLst>
          </p:cNvPr>
          <p:cNvSpPr/>
          <p:nvPr/>
        </p:nvSpPr>
        <p:spPr>
          <a:xfrm>
            <a:off x="8088436" y="4935140"/>
            <a:ext cx="11630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Greaves, 2008</a:t>
            </a:r>
            <a:endParaRPr lang="es-ES" sz="900" dirty="0">
              <a:solidFill>
                <a:srgbClr val="000000"/>
              </a:solidFill>
            </a:endParaRPr>
          </a:p>
        </p:txBody>
      </p:sp>
      <p:pic>
        <p:nvPicPr>
          <p:cNvPr id="44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DF67D887-200A-4B40-9D7B-AA980383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48" y="4041931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9528</TotalTime>
  <Words>1820</Words>
  <Application>Microsoft Office PowerPoint</Application>
  <PresentationFormat>On-screen Show (16:9)</PresentationFormat>
  <Paragraphs>237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-apple-system</vt:lpstr>
      <vt:lpstr>Arial</vt:lpstr>
      <vt:lpstr>Calibri</vt:lpstr>
      <vt:lpstr>ING Me</vt:lpstr>
      <vt:lpstr>Times</vt:lpstr>
      <vt:lpstr>Times New Roman</vt:lpstr>
      <vt:lpstr>Wingdings</vt:lpstr>
      <vt:lpstr>ExpertSystem</vt:lpstr>
      <vt:lpstr>Hybrid Techniques for Knowledge-based NLP (HybridNLP) knowledge graphs meet machine learning and all their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(HybridNLP) -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358</cp:revision>
  <dcterms:created xsi:type="dcterms:W3CDTF">2017-05-09T10:44:35Z</dcterms:created>
  <dcterms:modified xsi:type="dcterms:W3CDTF">2018-10-07T07:18:40Z</dcterms:modified>
</cp:coreProperties>
</file>